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0" r:id="rId3"/>
    <p:sldId id="269" r:id="rId4"/>
    <p:sldId id="264" r:id="rId5"/>
    <p:sldId id="263" r:id="rId6"/>
    <p:sldId id="257" r:id="rId7"/>
    <p:sldId id="258" r:id="rId8"/>
    <p:sldId id="267" r:id="rId9"/>
    <p:sldId id="266" r:id="rId10"/>
    <p:sldId id="265" r:id="rId11"/>
    <p:sldId id="259" r:id="rId12"/>
    <p:sldId id="260" r:id="rId13"/>
    <p:sldId id="261" r:id="rId14"/>
    <p:sldId id="268"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BD3DA-B2D1-408D-87CF-09625A6DC097}" type="datetimeFigureOut">
              <a:rPr lang="en-CA" smtClean="0"/>
              <a:t>2024-05-05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329A6-C8D7-4C64-9576-8A0846EC776A}" type="slidenum">
              <a:rPr lang="en-CA" smtClean="0"/>
              <a:t>‹#›</a:t>
            </a:fld>
            <a:endParaRPr lang="en-CA"/>
          </a:p>
        </p:txBody>
      </p:sp>
    </p:spTree>
    <p:extLst>
      <p:ext uri="{BB962C8B-B14F-4D97-AF65-F5344CB8AC3E}">
        <p14:creationId xmlns:p14="http://schemas.microsoft.com/office/powerpoint/2010/main" val="8576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Roberts : https://twitter.com/exojason?lang=en</a:t>
            </a:r>
          </a:p>
          <a:p>
            <a:r>
              <a:rPr lang="en-US" dirty="0"/>
              <a:t>Coder, entrepreneur, and podcaster </a:t>
            </a:r>
          </a:p>
          <a:p>
            <a:r>
              <a:rPr lang="en-US" dirty="0"/>
              <a:t>@techzing</a:t>
            </a:r>
          </a:p>
          <a:p>
            <a:r>
              <a:rPr lang="en-US" dirty="0"/>
              <a:t>. Wrote a lot </a:t>
            </a:r>
            <a:endParaRPr lang="en-CA" dirty="0"/>
          </a:p>
        </p:txBody>
      </p:sp>
      <p:sp>
        <p:nvSpPr>
          <p:cNvPr id="4" name="Slide Number Placeholder 3"/>
          <p:cNvSpPr>
            <a:spLocks noGrp="1"/>
          </p:cNvSpPr>
          <p:nvPr>
            <p:ph type="sldNum" sz="quarter" idx="5"/>
          </p:nvPr>
        </p:nvSpPr>
        <p:spPr/>
        <p:txBody>
          <a:bodyPr/>
          <a:lstStyle/>
          <a:p>
            <a:fld id="{DC0329A6-C8D7-4C64-9576-8A0846EC776A}" type="slidenum">
              <a:rPr lang="en-CA" smtClean="0"/>
              <a:t>7</a:t>
            </a:fld>
            <a:endParaRPr lang="en-CA"/>
          </a:p>
        </p:txBody>
      </p:sp>
    </p:spTree>
    <p:extLst>
      <p:ext uri="{BB962C8B-B14F-4D97-AF65-F5344CB8AC3E}">
        <p14:creationId xmlns:p14="http://schemas.microsoft.com/office/powerpoint/2010/main" val="312845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18F-6703-44C5-F19D-F85B670BD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2D2CFC-0A1A-6ECC-5760-FB3E9CA55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2C831C-22D9-BE85-3FF8-152573DCFB82}"/>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9DC069B6-E62D-C86B-A5E0-1481B6ADFA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7ED610-FD80-ABAE-9A58-ED9D3C7CEFE8}"/>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3620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3A67-4127-EEC8-80C9-32F44A6CC8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54C37A-1AB4-DC24-16C4-2F87F9AAF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26E9A6-5F83-9871-5C6B-0907A50D96DE}"/>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056C2858-D3D4-1EE8-2669-1AF57F46E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848B35-9FE3-A748-655C-46562D06B5C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80460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0419-5AA2-BCAC-7AFD-3E27D93538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2B11A5-F86F-BBDD-10E2-2A91257D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8CEE03-2753-3D3A-C5A2-870406E0885A}"/>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73434301-F5A0-A7FE-80C1-A748F20ED8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669AD-7A4C-E6AF-E457-DAD7C583F0D2}"/>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2874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923B-57A1-0A22-298C-003ED3ACE2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734065-5A85-860E-F063-E64B44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22E076-5A4C-2D76-764D-EF13456B5080}"/>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BAD548B2-63F2-8B8F-071A-9CCD2D7CAC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24BB09-621E-4ECA-DE81-4E80062BED79}"/>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6877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5D03-0FE4-0606-BECA-58884DD41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6382365-A821-5F1E-04E0-164CB7F1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C5F0-435A-1521-161A-D78F77F41A1A}"/>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B57BA553-9BFE-D378-8520-C53A9DFA8B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E4AB13-52E6-5E75-C15D-78B88D6ADAD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506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44BB-D02D-C4EA-F1E1-FF04015366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8E9A7B-67B0-5436-2853-856CDA982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318BD7-2AF5-72A9-F98E-10354341C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01D940A-35CE-D072-891E-80CA85C2EEEE}"/>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657C8C2C-ACE7-E0D9-CE89-19BD952AD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37CCAD-4450-7C06-BB3E-787AE4D3EE7A}"/>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25806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DD16-F317-41B9-FAE0-148B1CE99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D4A00C-D179-F86C-C244-E8000BF7B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6D65F-9368-6F53-3930-444877162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D8CB3EE-0739-490D-B0BA-60E6D0228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8F5F5-71FA-706D-B707-7E195B0D5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4DC7AFF-2966-F73E-54DA-516C9DB6ECE3}"/>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8" name="Footer Placeholder 7">
            <a:extLst>
              <a:ext uri="{FF2B5EF4-FFF2-40B4-BE49-F238E27FC236}">
                <a16:creationId xmlns:a16="http://schemas.microsoft.com/office/drawing/2014/main" id="{8BD2CA80-A6D2-E1CB-924A-044E7894561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805334A-54C6-62B8-5FBF-7E79097171B1}"/>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7336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7A8-92CB-D3EF-0983-ECD10A4B7B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29CBE0-6ADD-7E15-8E42-00854593AB75}"/>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4" name="Footer Placeholder 3">
            <a:extLst>
              <a:ext uri="{FF2B5EF4-FFF2-40B4-BE49-F238E27FC236}">
                <a16:creationId xmlns:a16="http://schemas.microsoft.com/office/drawing/2014/main" id="{A6711611-A260-0D14-0DE4-EB29CC973E3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F13D5C4-DAF6-3DC7-B534-77C716F2CB2B}"/>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5828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AB860-A46D-C0EA-ADA4-E05145E27280}"/>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3" name="Footer Placeholder 2">
            <a:extLst>
              <a:ext uri="{FF2B5EF4-FFF2-40B4-BE49-F238E27FC236}">
                <a16:creationId xmlns:a16="http://schemas.microsoft.com/office/drawing/2014/main" id="{D3964A83-8C39-05F0-B80A-7B2AD20EDAF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A5A2CD-4592-D5AA-0821-245F682BEC35}"/>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575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3E61-1692-348D-C000-2F99876B2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60E7067-B698-7281-E365-205F08364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8D5A28-664C-2767-7851-C20248B44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1C264-F92F-51A4-79BF-BE55C5C53AF3}"/>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DD724BED-9631-3DA7-2452-E0DCDADB99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F990B4-BDB4-ABF9-D813-1DC4866B8C3E}"/>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184106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9F8-40C8-D963-0A96-BECC18C5E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4B35815-E50A-06F3-EE69-B1BA099A5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B86CC-9F68-80B2-3233-2F1E645C4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8979B-6876-1FF0-0799-B5123EB82634}"/>
              </a:ext>
            </a:extLst>
          </p:cNvPr>
          <p:cNvSpPr>
            <a:spLocks noGrp="1"/>
          </p:cNvSpPr>
          <p:nvPr>
            <p:ph type="dt" sz="half" idx="10"/>
          </p:nvPr>
        </p:nvSpPr>
        <p:spPr/>
        <p:txBody>
          <a:bodyPr/>
          <a:lstStyle/>
          <a:p>
            <a:fld id="{413B6E00-3E16-4C50-89A7-B2B4440B9D0C}" type="datetimeFigureOut">
              <a:rPr lang="en-CA" smtClean="0"/>
              <a:t>2024-05-05</a:t>
            </a:fld>
            <a:endParaRPr lang="en-CA"/>
          </a:p>
        </p:txBody>
      </p:sp>
      <p:sp>
        <p:nvSpPr>
          <p:cNvPr id="6" name="Footer Placeholder 5">
            <a:extLst>
              <a:ext uri="{FF2B5EF4-FFF2-40B4-BE49-F238E27FC236}">
                <a16:creationId xmlns:a16="http://schemas.microsoft.com/office/drawing/2014/main" id="{BE59E2DA-EA5C-5151-B7EC-5E7D771DD84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112F5-D7A9-EA13-8972-381BB8F69F8C}"/>
              </a:ext>
            </a:extLst>
          </p:cNvPr>
          <p:cNvSpPr>
            <a:spLocks noGrp="1"/>
          </p:cNvSpPr>
          <p:nvPr>
            <p:ph type="sldNum" sz="quarter" idx="12"/>
          </p:nvPr>
        </p:nvSpPr>
        <p:spPr/>
        <p:txBody>
          <a:bodyPr/>
          <a:lstStyle/>
          <a:p>
            <a:fld id="{652EDEB4-2D17-4F80-97A8-31226640B4DD}" type="slidenum">
              <a:rPr lang="en-CA" smtClean="0"/>
              <a:t>‹#›</a:t>
            </a:fld>
            <a:endParaRPr lang="en-CA"/>
          </a:p>
        </p:txBody>
      </p:sp>
    </p:spTree>
    <p:extLst>
      <p:ext uri="{BB962C8B-B14F-4D97-AF65-F5344CB8AC3E}">
        <p14:creationId xmlns:p14="http://schemas.microsoft.com/office/powerpoint/2010/main" val="390790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DE55B-5A72-E75C-DD44-B3A346826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A1462B-C863-2AC5-29E2-DA65A5E02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E2008-308E-4484-2FD4-5F00BE1A4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B6E00-3E16-4C50-89A7-B2B4440B9D0C}" type="datetimeFigureOut">
              <a:rPr lang="en-CA" smtClean="0"/>
              <a:t>2024-05-05</a:t>
            </a:fld>
            <a:endParaRPr lang="en-CA"/>
          </a:p>
        </p:txBody>
      </p:sp>
      <p:sp>
        <p:nvSpPr>
          <p:cNvPr id="5" name="Footer Placeholder 4">
            <a:extLst>
              <a:ext uri="{FF2B5EF4-FFF2-40B4-BE49-F238E27FC236}">
                <a16:creationId xmlns:a16="http://schemas.microsoft.com/office/drawing/2014/main" id="{019B18F8-6F8D-D588-0419-C5FAD4096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2004160-4B08-AB2F-A0A8-A4200664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DEB4-2D17-4F80-97A8-31226640B4DD}" type="slidenum">
              <a:rPr lang="en-CA" smtClean="0"/>
              <a:t>‹#›</a:t>
            </a:fld>
            <a:endParaRPr lang="en-CA"/>
          </a:p>
        </p:txBody>
      </p:sp>
    </p:spTree>
    <p:extLst>
      <p:ext uri="{BB962C8B-B14F-4D97-AF65-F5344CB8AC3E}">
        <p14:creationId xmlns:p14="http://schemas.microsoft.com/office/powerpoint/2010/main" val="268219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jamesclear.com/atomic-habi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EFD1-2CDF-15D0-09BF-19CD062DA90D}"/>
              </a:ext>
            </a:extLst>
          </p:cNvPr>
          <p:cNvSpPr>
            <a:spLocks noGrp="1"/>
          </p:cNvSpPr>
          <p:nvPr>
            <p:ph type="ctrTitle"/>
          </p:nvPr>
        </p:nvSpPr>
        <p:spPr>
          <a:xfrm>
            <a:off x="1140543" y="1122363"/>
            <a:ext cx="9871586" cy="2574566"/>
          </a:xfrm>
        </p:spPr>
        <p:txBody>
          <a:bodyPr>
            <a:normAutofit/>
          </a:bodyPr>
          <a:lstStyle/>
          <a:p>
            <a: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t>Talk-driven development</a:t>
            </a:r>
            <a:br>
              <a:rPr lang="en-CA" sz="3200" b="1" i="0" dirty="0">
                <a:solidFill>
                  <a:srgbClr val="061311"/>
                </a:solidFill>
                <a:effectLst/>
                <a:highlight>
                  <a:srgbClr val="FFFFFF"/>
                </a:highlight>
                <a:latin typeface="Segoe UI" panose="020B0502040204020203" pitchFamily="34" charset="0"/>
                <a:cs typeface="Segoe UI" panose="020B0502040204020203" pitchFamily="34" charset="0"/>
              </a:rPr>
            </a:br>
            <a: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t>: Teaching can be a superpower in software engineering</a:t>
            </a:r>
            <a:br>
              <a:rPr lang="en-US" sz="3200" b="1" i="0" dirty="0">
                <a:solidFill>
                  <a:srgbClr val="061311"/>
                </a:solidFill>
                <a:effectLst/>
                <a:highlight>
                  <a:srgbClr val="FFFFFF"/>
                </a:highlight>
                <a:latin typeface="Segoe UI" panose="020B0502040204020203" pitchFamily="34" charset="0"/>
                <a:cs typeface="Segoe UI" panose="020B0502040204020203" pitchFamily="34" charset="0"/>
              </a:rPr>
            </a:br>
            <a:endParaRPr lang="en-CA" sz="32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729C83A6-3927-D2C5-8F39-1BB346447BE5}"/>
              </a:ext>
            </a:extLst>
          </p:cNvPr>
          <p:cNvSpPr>
            <a:spLocks noGrp="1"/>
          </p:cNvSpPr>
          <p:nvPr>
            <p:ph type="subTitle" idx="1"/>
          </p:nvPr>
        </p:nvSpPr>
        <p:spPr/>
        <p:txBody>
          <a:bodyPr/>
          <a:lstStyle/>
          <a:p>
            <a:r>
              <a:rPr lang="en-CA" dirty="0"/>
              <a:t>Vaishnavi</a:t>
            </a:r>
          </a:p>
        </p:txBody>
      </p:sp>
    </p:spTree>
    <p:extLst>
      <p:ext uri="{BB962C8B-B14F-4D97-AF65-F5344CB8AC3E}">
        <p14:creationId xmlns:p14="http://schemas.microsoft.com/office/powerpoint/2010/main" val="10333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AC3-F354-D22D-2323-B23CB74578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46B509C9-230D-A1FA-F2A9-BA61AB9DBCE5}"/>
              </a:ext>
            </a:extLst>
          </p:cNvPr>
          <p:cNvSpPr>
            <a:spLocks noGrp="1"/>
          </p:cNvSpPr>
          <p:nvPr>
            <p:ph idx="1"/>
          </p:nvPr>
        </p:nvSpPr>
        <p:spPr/>
        <p:txBody>
          <a:bodyPr/>
          <a:lstStyle/>
          <a:p>
            <a:endParaRPr lang="en-US" dirty="0"/>
          </a:p>
          <a:p>
            <a:r>
              <a:rPr lang="en-US" dirty="0"/>
              <a:t>The law of averages refers the common belief that the relative frequency of an event should correspond to its probability. For example, if the probability of heads in a fair coin toss is 50%, then according to the law of averages, the proportion of heads in a series of tosses should be close to 50%.</a:t>
            </a:r>
          </a:p>
          <a:p>
            <a:endParaRPr lang="en-CA" dirty="0"/>
          </a:p>
        </p:txBody>
      </p:sp>
    </p:spTree>
    <p:extLst>
      <p:ext uri="{BB962C8B-B14F-4D97-AF65-F5344CB8AC3E}">
        <p14:creationId xmlns:p14="http://schemas.microsoft.com/office/powerpoint/2010/main" val="358704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7FD2-579F-97BB-748B-C0C3B01A3C7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40EA07-EE0D-05B4-2F98-DD6E07759875}"/>
              </a:ext>
            </a:extLst>
          </p:cNvPr>
          <p:cNvSpPr>
            <a:spLocks noGrp="1"/>
          </p:cNvSpPr>
          <p:nvPr>
            <p:ph idx="1"/>
          </p:nvPr>
        </p:nvSpPr>
        <p:spPr/>
        <p:txBody>
          <a:bodyPr/>
          <a:lstStyle/>
          <a:p>
            <a:r>
              <a:rPr lang="en-US" b="1" i="0" dirty="0">
                <a:solidFill>
                  <a:srgbClr val="1F2328"/>
                </a:solidFill>
                <a:effectLst/>
                <a:highlight>
                  <a:srgbClr val="FFFFFF"/>
                </a:highlight>
                <a:latin typeface="Hubot Sans"/>
              </a:rPr>
              <a:t>Whatever you’re excited about, be excited about it publicly.</a:t>
            </a:r>
          </a:p>
          <a:p>
            <a:endParaRPr lang="en-US" b="1" dirty="0">
              <a:solidFill>
                <a:srgbClr val="1F2328"/>
              </a:solidFill>
              <a:highlight>
                <a:srgbClr val="FFFFFF"/>
              </a:highlight>
              <a:latin typeface="Hubot Sans"/>
            </a:endParaRPr>
          </a:p>
          <a:p>
            <a:r>
              <a:rPr lang="en-US" dirty="0"/>
              <a:t>blogging, podcasting, commenting in online discussions, and following up with every customer and user, you increase the likelihood of having a serendipitous moment. It’s a fun concept to consider – but perhaps less of a scientific occurrence than yet another example of the Law of Averages.</a:t>
            </a:r>
            <a:endParaRPr lang="en-CA" dirty="0"/>
          </a:p>
        </p:txBody>
      </p:sp>
    </p:spTree>
    <p:extLst>
      <p:ext uri="{BB962C8B-B14F-4D97-AF65-F5344CB8AC3E}">
        <p14:creationId xmlns:p14="http://schemas.microsoft.com/office/powerpoint/2010/main" val="393261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4078-749B-D34D-8731-BC23D0A42EC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C998FA9-25A0-7B6F-A720-8F81B48CE001}"/>
              </a:ext>
            </a:extLst>
          </p:cNvPr>
          <p:cNvSpPr>
            <a:spLocks noGrp="1"/>
          </p:cNvSpPr>
          <p:nvPr>
            <p:ph idx="1"/>
          </p:nvPr>
        </p:nvSpPr>
        <p:spPr/>
        <p:txBody>
          <a:bodyPr/>
          <a:lstStyle/>
          <a:p>
            <a:pPr algn="l"/>
            <a:r>
              <a:rPr lang="en-US" b="1" i="0" dirty="0">
                <a:solidFill>
                  <a:srgbClr val="1F2328"/>
                </a:solidFill>
                <a:effectLst/>
                <a:highlight>
                  <a:srgbClr val="FFFFFF"/>
                </a:highlight>
                <a:latin typeface="Mona Sans"/>
              </a:rPr>
              <a:t>Share Your Learnings at a Sustainable Pace</a:t>
            </a:r>
          </a:p>
          <a:p>
            <a:r>
              <a:rPr lang="en-US" b="0" i="0" dirty="0">
                <a:solidFill>
                  <a:srgbClr val="1F2328"/>
                </a:solidFill>
                <a:effectLst/>
                <a:highlight>
                  <a:srgbClr val="FFFFFF"/>
                </a:highlight>
                <a:latin typeface="Mona Sans"/>
              </a:rPr>
              <a:t> </a:t>
            </a:r>
            <a:r>
              <a:rPr lang="en-US" b="0" i="0" u="none" strike="noStrike" dirty="0">
                <a:solidFill>
                  <a:srgbClr val="4969ED"/>
                </a:solidFill>
                <a:effectLst/>
                <a:highlight>
                  <a:srgbClr val="FFFFFF"/>
                </a:highlight>
                <a:latin typeface="Mona Sans"/>
                <a:hlinkClick r:id="rId2"/>
              </a:rPr>
              <a:t>Atomic Habits</a:t>
            </a:r>
            <a:r>
              <a:rPr lang="en-US" b="0" i="0" dirty="0">
                <a:solidFill>
                  <a:srgbClr val="1F2328"/>
                </a:solidFill>
                <a:effectLst/>
                <a:highlight>
                  <a:srgbClr val="FFFFFF"/>
                </a:highlight>
                <a:latin typeface="Mona Sans"/>
              </a:rPr>
              <a:t> by James Clear is that, over time, it’s generally more impactful to make small, consistent progress towards an identity-based goal (like being someone who runs regularly) than inconsistently focusing on one huge goal (like running a marathon). </a:t>
            </a:r>
            <a:br>
              <a:rPr lang="en-US" dirty="0"/>
            </a:br>
            <a:endParaRPr lang="en-CA" dirty="0"/>
          </a:p>
        </p:txBody>
      </p:sp>
    </p:spTree>
    <p:extLst>
      <p:ext uri="{BB962C8B-B14F-4D97-AF65-F5344CB8AC3E}">
        <p14:creationId xmlns:p14="http://schemas.microsoft.com/office/powerpoint/2010/main" val="1382203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F-122A-F2BA-074F-55CFFF9C846A}"/>
              </a:ext>
            </a:extLst>
          </p:cNvPr>
          <p:cNvSpPr>
            <a:spLocks noGrp="1"/>
          </p:cNvSpPr>
          <p:nvPr>
            <p:ph type="title"/>
          </p:nvPr>
        </p:nvSpPr>
        <p:spPr/>
        <p:txBody>
          <a:bodyPr/>
          <a:lstStyle/>
          <a:p>
            <a:r>
              <a:rPr lang="en-CA" b="0" i="0" dirty="0">
                <a:solidFill>
                  <a:srgbClr val="1F2328"/>
                </a:solidFill>
                <a:effectLst/>
                <a:highlight>
                  <a:srgbClr val="FFFFFF"/>
                </a:highlight>
                <a:latin typeface="Mona Sans"/>
              </a:rPr>
              <a:t>process, care, and craft</a:t>
            </a:r>
            <a:endParaRPr lang="en-CA" dirty="0"/>
          </a:p>
        </p:txBody>
      </p:sp>
      <p:sp>
        <p:nvSpPr>
          <p:cNvPr id="3" name="Content Placeholder 2">
            <a:extLst>
              <a:ext uri="{FF2B5EF4-FFF2-40B4-BE49-F238E27FC236}">
                <a16:creationId xmlns:a16="http://schemas.microsoft.com/office/drawing/2014/main" id="{33D86B02-AEF2-2387-ADD5-3763EB8923C7}"/>
              </a:ext>
            </a:extLst>
          </p:cNvPr>
          <p:cNvSpPr>
            <a:spLocks noGrp="1"/>
          </p:cNvSpPr>
          <p:nvPr>
            <p:ph idx="1"/>
          </p:nvPr>
        </p:nvSpPr>
        <p:spPr/>
        <p:txBody>
          <a:bodyPr/>
          <a:lstStyle/>
          <a:p>
            <a:r>
              <a:rPr lang="en-US" b="0" i="0">
                <a:solidFill>
                  <a:srgbClr val="1F2328"/>
                </a:solidFill>
                <a:effectLst/>
                <a:highlight>
                  <a:srgbClr val="FFFFFF"/>
                </a:highlight>
                <a:latin typeface="Mona Sans"/>
              </a:rPr>
              <a:t>Digital gardening embraces the idea that the process of documenting is more important than the final presentation.</a:t>
            </a:r>
            <a:endParaRPr lang="en-CA" dirty="0"/>
          </a:p>
        </p:txBody>
      </p:sp>
    </p:spTree>
    <p:extLst>
      <p:ext uri="{BB962C8B-B14F-4D97-AF65-F5344CB8AC3E}">
        <p14:creationId xmlns:p14="http://schemas.microsoft.com/office/powerpoint/2010/main" val="39707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C94-3D16-93AF-EBA4-333B88F77C0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BC6476F3-E168-4BF6-7E6D-33C9D7B0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612" y="2882106"/>
            <a:ext cx="3914775" cy="2238375"/>
          </a:xfrm>
        </p:spPr>
      </p:pic>
    </p:spTree>
    <p:extLst>
      <p:ext uri="{BB962C8B-B14F-4D97-AF65-F5344CB8AC3E}">
        <p14:creationId xmlns:p14="http://schemas.microsoft.com/office/powerpoint/2010/main" val="154073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CE51-FFC4-9039-AEE8-977EB52A2F6E}"/>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7D5EE0A-4A0C-F44B-518F-246AE22C4277}"/>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58744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F335-D377-6EC2-BB18-C595B404938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3B93A78-ABE8-E4CF-8BB9-DE3989EFE5B1}"/>
              </a:ext>
            </a:extLst>
          </p:cNvPr>
          <p:cNvSpPr>
            <a:spLocks noGrp="1"/>
          </p:cNvSpPr>
          <p:nvPr>
            <p:ph idx="1"/>
          </p:nvPr>
        </p:nvSpPr>
        <p:spPr/>
        <p:txBody>
          <a:bodyPr/>
          <a:lstStyle/>
          <a:p>
            <a:r>
              <a:rPr lang="en-US" b="0" i="0">
                <a:solidFill>
                  <a:srgbClr val="1F2328"/>
                </a:solidFill>
                <a:effectLst/>
                <a:highlight>
                  <a:srgbClr val="FFFFFF"/>
                </a:highlight>
                <a:latin typeface="Mona Sans"/>
              </a:rPr>
              <a:t>committing to speaking on a particular topic can lead to a developer learning something new in the process of experimenting with new technologies in preparation for a presentation</a:t>
            </a:r>
            <a:endParaRPr lang="en-CA"/>
          </a:p>
        </p:txBody>
      </p:sp>
    </p:spTree>
    <p:extLst>
      <p:ext uri="{BB962C8B-B14F-4D97-AF65-F5344CB8AC3E}">
        <p14:creationId xmlns:p14="http://schemas.microsoft.com/office/powerpoint/2010/main" val="170528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D0A-A8AA-3293-5A92-AA8C1D540AB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D3F3DF2-5907-8374-22C0-A35FF67E184C}"/>
              </a:ext>
            </a:extLst>
          </p:cNvPr>
          <p:cNvSpPr>
            <a:spLocks noGrp="1"/>
          </p:cNvSpPr>
          <p:nvPr>
            <p:ph idx="1"/>
          </p:nvPr>
        </p:nvSpPr>
        <p:spPr/>
        <p:txBody>
          <a:bodyPr/>
          <a:lstStyle/>
          <a:p>
            <a:r>
              <a:rPr lang="en-US" dirty="0"/>
              <a:t>A study published in Memory &amp; Cognition in 2014 determined that just the expectation that one will need to teach can enhance one’s learning and organization of knowledge.</a:t>
            </a:r>
            <a:endParaRPr lang="en-CA" dirty="0"/>
          </a:p>
        </p:txBody>
      </p:sp>
    </p:spTree>
    <p:extLst>
      <p:ext uri="{BB962C8B-B14F-4D97-AF65-F5344CB8AC3E}">
        <p14:creationId xmlns:p14="http://schemas.microsoft.com/office/powerpoint/2010/main" val="247763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0E6D-0B94-D214-1C22-A4D477F5EA83}"/>
              </a:ext>
            </a:extLst>
          </p:cNvPr>
          <p:cNvSpPr>
            <a:spLocks noGrp="1"/>
          </p:cNvSpPr>
          <p:nvPr>
            <p:ph type="title"/>
          </p:nvPr>
        </p:nvSpPr>
        <p:spPr/>
        <p:txBody>
          <a:bodyPr/>
          <a:lstStyle/>
          <a:p>
            <a:r>
              <a:rPr lang="en-US" dirty="0"/>
              <a:t>The protégé effect</a:t>
            </a:r>
            <a:endParaRPr lang="en-CA" dirty="0"/>
          </a:p>
        </p:txBody>
      </p:sp>
      <p:sp>
        <p:nvSpPr>
          <p:cNvPr id="3" name="Content Placeholder 2">
            <a:extLst>
              <a:ext uri="{FF2B5EF4-FFF2-40B4-BE49-F238E27FC236}">
                <a16:creationId xmlns:a16="http://schemas.microsoft.com/office/drawing/2014/main" id="{C4438539-8587-A60F-88DC-5714B5EED000}"/>
              </a:ext>
            </a:extLst>
          </p:cNvPr>
          <p:cNvSpPr>
            <a:spLocks noGrp="1"/>
          </p:cNvSpPr>
          <p:nvPr>
            <p:ph idx="1"/>
          </p:nvPr>
        </p:nvSpPr>
        <p:spPr/>
        <p:txBody>
          <a:bodyPr/>
          <a:lstStyle/>
          <a:p>
            <a:endParaRPr lang="en-US" dirty="0"/>
          </a:p>
          <a:p>
            <a:r>
              <a:rPr lang="en-US" dirty="0"/>
              <a:t>The protégé effect is a concept in learning that suggests we learn more effectively by teaching information to others, even if those others aren’t necessarily any less knowledgeable. </a:t>
            </a:r>
          </a:p>
          <a:p>
            <a:endParaRPr lang="en-US" dirty="0"/>
          </a:p>
          <a:p>
            <a:endParaRPr lang="en-US" dirty="0"/>
          </a:p>
          <a:p>
            <a:r>
              <a:rPr lang="en-US" dirty="0"/>
              <a:t>As author Robert Heinlein puts it, ‘when one teaches, two learn’.</a:t>
            </a:r>
          </a:p>
          <a:p>
            <a:endParaRPr lang="en-CA" dirty="0"/>
          </a:p>
        </p:txBody>
      </p:sp>
    </p:spTree>
    <p:extLst>
      <p:ext uri="{BB962C8B-B14F-4D97-AF65-F5344CB8AC3E}">
        <p14:creationId xmlns:p14="http://schemas.microsoft.com/office/powerpoint/2010/main" val="82768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5" name="Content Placeholder 4">
            <a:extLst>
              <a:ext uri="{FF2B5EF4-FFF2-40B4-BE49-F238E27FC236}">
                <a16:creationId xmlns:a16="http://schemas.microsoft.com/office/drawing/2014/main" id="{1141A8B0-A68F-0B01-1E41-C3944090CF9A}"/>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99249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055-6F9D-092C-7F4B-CBBEE01624C2}"/>
              </a:ext>
            </a:extLst>
          </p:cNvPr>
          <p:cNvSpPr>
            <a:spLocks noGrp="1"/>
          </p:cNvSpPr>
          <p:nvPr>
            <p:ph type="title"/>
          </p:nvPr>
        </p:nvSpPr>
        <p:spPr/>
        <p:txBody>
          <a:bodyPr>
            <a:normAutofit fontScale="90000"/>
          </a:bodyPr>
          <a:lstStyle/>
          <a:p>
            <a:r>
              <a:rPr lang="en-US" b="1" i="0" dirty="0">
                <a:effectLst/>
                <a:highlight>
                  <a:srgbClr val="FFFFFF"/>
                </a:highlight>
                <a:latin typeface="Hubot Sans"/>
              </a:rPr>
              <a:t>Publishing your work increases your luck</a:t>
            </a:r>
            <a:br>
              <a:rPr lang="en-US" b="1" i="0" dirty="0">
                <a:effectLst/>
                <a:highlight>
                  <a:srgbClr val="FFFFFF"/>
                </a:highlight>
                <a:latin typeface="Hubot Sans"/>
              </a:rPr>
            </a:br>
            <a:br>
              <a:rPr lang="en-US" dirty="0"/>
            </a:br>
            <a:endParaRPr lang="en-CA" dirty="0"/>
          </a:p>
        </p:txBody>
      </p:sp>
      <p:sp>
        <p:nvSpPr>
          <p:cNvPr id="3" name="Content Placeholder 2">
            <a:extLst>
              <a:ext uri="{FF2B5EF4-FFF2-40B4-BE49-F238E27FC236}">
                <a16:creationId xmlns:a16="http://schemas.microsoft.com/office/drawing/2014/main" id="{9C61938C-7C02-5331-5286-B1C62D430057}"/>
              </a:ext>
            </a:extLst>
          </p:cNvPr>
          <p:cNvSpPr>
            <a:spLocks noGrp="1"/>
          </p:cNvSpPr>
          <p:nvPr>
            <p:ph idx="1"/>
          </p:nvPr>
        </p:nvSpPr>
        <p:spPr/>
        <p:txBody>
          <a:bodyPr/>
          <a:lstStyle/>
          <a:p>
            <a:r>
              <a:rPr lang="en-US" b="0" i="0" dirty="0">
                <a:solidFill>
                  <a:srgbClr val="1F2328"/>
                </a:solidFill>
                <a:effectLst/>
                <a:highlight>
                  <a:srgbClr val="FFFFFF"/>
                </a:highlight>
                <a:latin typeface="Mona Sans"/>
              </a:rPr>
              <a:t>Luck is when something unexpected and good happens to you. Unexpected and good. Who doesn’t want to increase the odds of something unexpected and good?</a:t>
            </a:r>
          </a:p>
          <a:p>
            <a:endParaRPr lang="en-US" dirty="0">
              <a:solidFill>
                <a:srgbClr val="1F2328"/>
              </a:solidFill>
              <a:highlight>
                <a:srgbClr val="FFFFFF"/>
              </a:highlight>
              <a:latin typeface="Mona Sans"/>
            </a:endParaRPr>
          </a:p>
          <a:p>
            <a:r>
              <a:rPr lang="en-US" b="0" i="0" dirty="0">
                <a:solidFill>
                  <a:srgbClr val="1F2328"/>
                </a:solidFill>
                <a:effectLst/>
                <a:highlight>
                  <a:srgbClr val="FFFFFF"/>
                </a:highlight>
                <a:latin typeface="Mona Sans"/>
              </a:rPr>
              <a:t>How can we increase the odds of finding luck? By being a person who works in public. By doing work and being public about it, you build a reputation for yourself. You build a track record. You build a public body of work that speaks on your behalf better than any resume ever could.</a:t>
            </a:r>
            <a:endParaRPr lang="en-CA" dirty="0"/>
          </a:p>
        </p:txBody>
      </p:sp>
    </p:spTree>
    <p:extLst>
      <p:ext uri="{BB962C8B-B14F-4D97-AF65-F5344CB8AC3E}">
        <p14:creationId xmlns:p14="http://schemas.microsoft.com/office/powerpoint/2010/main" val="239786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BAE4-7376-23A4-B38D-AA5768AC943C}"/>
              </a:ext>
            </a:extLst>
          </p:cNvPr>
          <p:cNvSpPr>
            <a:spLocks noGrp="1"/>
          </p:cNvSpPr>
          <p:nvPr>
            <p:ph type="title"/>
          </p:nvPr>
        </p:nvSpPr>
        <p:spPr/>
        <p:txBody>
          <a:bodyPr/>
          <a:lstStyle/>
          <a:p>
            <a:r>
              <a:rPr lang="en-CA" b="0" i="0" dirty="0">
                <a:solidFill>
                  <a:srgbClr val="1F2328"/>
                </a:solidFill>
                <a:effectLst/>
                <a:highlight>
                  <a:srgbClr val="FFFFFF"/>
                </a:highlight>
                <a:latin typeface="Mona Sans"/>
              </a:rPr>
              <a:t>Luck Surface Area</a:t>
            </a:r>
            <a:endParaRPr lang="en-CA" dirty="0"/>
          </a:p>
        </p:txBody>
      </p:sp>
      <p:sp>
        <p:nvSpPr>
          <p:cNvPr id="3" name="Content Placeholder 2">
            <a:extLst>
              <a:ext uri="{FF2B5EF4-FFF2-40B4-BE49-F238E27FC236}">
                <a16:creationId xmlns:a16="http://schemas.microsoft.com/office/drawing/2014/main" id="{C0CB419B-20FC-A10A-CCB2-3AE360A5884B}"/>
              </a:ext>
            </a:extLst>
          </p:cNvPr>
          <p:cNvSpPr>
            <a:spLocks noGrp="1"/>
          </p:cNvSpPr>
          <p:nvPr>
            <p:ph idx="1"/>
          </p:nvPr>
        </p:nvSpPr>
        <p:spPr/>
        <p:txBody>
          <a:bodyPr/>
          <a:lstStyle/>
          <a:p>
            <a:r>
              <a:rPr lang="en-US" b="0" i="1" dirty="0">
                <a:solidFill>
                  <a:srgbClr val="1F2328"/>
                </a:solidFill>
                <a:effectLst/>
                <a:highlight>
                  <a:srgbClr val="FFFFFF"/>
                </a:highlight>
                <a:latin typeface="Mona Sans"/>
              </a:rPr>
              <a:t>"The amount of serendipity that will occur in your life, your Luck Surface Area, is directly proportional to the degree to which you </a:t>
            </a:r>
            <a:r>
              <a:rPr lang="en-US" b="1" i="1" dirty="0">
                <a:solidFill>
                  <a:srgbClr val="1F2328"/>
                </a:solidFill>
                <a:effectLst/>
                <a:highlight>
                  <a:srgbClr val="FFFFFF"/>
                </a:highlight>
                <a:latin typeface="Mona Sans"/>
              </a:rPr>
              <a:t>do something</a:t>
            </a:r>
            <a:r>
              <a:rPr lang="en-US" b="0" i="1" dirty="0">
                <a:solidFill>
                  <a:srgbClr val="1F2328"/>
                </a:solidFill>
                <a:effectLst/>
                <a:highlight>
                  <a:srgbClr val="FFFFFF"/>
                </a:highlight>
                <a:latin typeface="Mona Sans"/>
              </a:rPr>
              <a:t> you’re passionate about combined with the total number of people to whom this is </a:t>
            </a:r>
            <a:r>
              <a:rPr lang="en-US" b="1" i="1" dirty="0">
                <a:solidFill>
                  <a:srgbClr val="1F2328"/>
                </a:solidFill>
                <a:effectLst/>
                <a:highlight>
                  <a:srgbClr val="FFFFFF"/>
                </a:highlight>
                <a:latin typeface="Mona Sans"/>
              </a:rPr>
              <a:t>effectively communicated</a:t>
            </a:r>
            <a:r>
              <a:rPr lang="en-US" b="0" i="1" dirty="0">
                <a:solidFill>
                  <a:srgbClr val="1F2328"/>
                </a:solidFill>
                <a:effectLst/>
                <a:highlight>
                  <a:srgbClr val="FFFFFF"/>
                </a:highlight>
                <a:latin typeface="Mona Sans"/>
              </a:rPr>
              <a:t>.“</a:t>
            </a:r>
          </a:p>
          <a:p>
            <a:endParaRPr lang="en-US" i="1" dirty="0">
              <a:solidFill>
                <a:srgbClr val="1F2328"/>
              </a:solidFill>
              <a:highlight>
                <a:srgbClr val="FFFFFF"/>
              </a:highlight>
              <a:latin typeface="Mona Sans"/>
            </a:endParaRPr>
          </a:p>
          <a:p>
            <a:r>
              <a:rPr lang="en-US" b="0" i="0" dirty="0">
                <a:solidFill>
                  <a:srgbClr val="484848"/>
                </a:solidFill>
                <a:effectLst/>
                <a:latin typeface="Arial" panose="020B0604020202020204" pitchFamily="34" charset="0"/>
              </a:rPr>
              <a:t>L = D * T, where L is luck, D is doing and T is telling. </a:t>
            </a:r>
            <a:endParaRPr lang="en-US" b="0" i="1" dirty="0">
              <a:solidFill>
                <a:srgbClr val="1F2328"/>
              </a:solidFill>
              <a:effectLst/>
              <a:highlight>
                <a:srgbClr val="FFFFFF"/>
              </a:highlight>
              <a:latin typeface="Mona Sans"/>
            </a:endParaRPr>
          </a:p>
          <a:p>
            <a:r>
              <a:rPr lang="en-US" b="0" i="0" dirty="0">
                <a:solidFill>
                  <a:srgbClr val="1F2328"/>
                </a:solidFill>
                <a:effectLst/>
                <a:highlight>
                  <a:srgbClr val="FFFFFF"/>
                </a:highlight>
                <a:latin typeface="Mona Sans"/>
              </a:rPr>
              <a:t>The more things you do multiplied by the more people you tell, the larger your Luck Surface Area becomes. The larger your Luck Surface Area, the more likely you are to catch luck as it flows by.</a:t>
            </a:r>
            <a:endParaRPr lang="en-CA" dirty="0"/>
          </a:p>
        </p:txBody>
      </p:sp>
    </p:spTree>
    <p:extLst>
      <p:ext uri="{BB962C8B-B14F-4D97-AF65-F5344CB8AC3E}">
        <p14:creationId xmlns:p14="http://schemas.microsoft.com/office/powerpoint/2010/main" val="60137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DC7-883C-97E1-BD0F-19F1B6A5523A}"/>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915806B-A44A-CEF0-26CA-B4C63742E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851" y="1825625"/>
            <a:ext cx="8028298" cy="4351338"/>
          </a:xfrm>
        </p:spPr>
      </p:pic>
    </p:spTree>
    <p:extLst>
      <p:ext uri="{BB962C8B-B14F-4D97-AF65-F5344CB8AC3E}">
        <p14:creationId xmlns:p14="http://schemas.microsoft.com/office/powerpoint/2010/main" val="161807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62C8-0EB7-D3FA-E2AC-1AFF873EE2D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D91BCCB-D2EC-6703-70CD-DF46E1254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50" y="2096294"/>
            <a:ext cx="5219700" cy="3810000"/>
          </a:xfrm>
        </p:spPr>
      </p:pic>
    </p:spTree>
    <p:extLst>
      <p:ext uri="{BB962C8B-B14F-4D97-AF65-F5344CB8AC3E}">
        <p14:creationId xmlns:p14="http://schemas.microsoft.com/office/powerpoint/2010/main" val="3200646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561</Words>
  <Application>Microsoft Office PowerPoint</Application>
  <PresentationFormat>Widescreen</PresentationFormat>
  <Paragraphs>35</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Hubot Sans</vt:lpstr>
      <vt:lpstr>Mona Sans</vt:lpstr>
      <vt:lpstr>Segoe UI</vt:lpstr>
      <vt:lpstr>Office Theme</vt:lpstr>
      <vt:lpstr>Talk-driven development : Teaching can be a superpower in software engineering </vt:lpstr>
      <vt:lpstr>PowerPoint Presentation</vt:lpstr>
      <vt:lpstr>PowerPoint Presentation</vt:lpstr>
      <vt:lpstr>The protégé effect</vt:lpstr>
      <vt:lpstr>Publishing your work increases your luck  </vt:lpstr>
      <vt:lpstr>Publishing your work increases your luck  </vt:lpstr>
      <vt:lpstr>Luck Surface Area</vt:lpstr>
      <vt:lpstr>PowerPoint Presentation</vt:lpstr>
      <vt:lpstr>PowerPoint Presentation</vt:lpstr>
      <vt:lpstr>PowerPoint Presentation</vt:lpstr>
      <vt:lpstr>PowerPoint Presentation</vt:lpstr>
      <vt:lpstr>PowerPoint Presentation</vt:lpstr>
      <vt:lpstr>process, care, and craft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Talk-driven development : Teaching can be a superpower in software engineering </dc:title>
  <dc:creator>Vaishnavi T V</dc:creator>
  <cp:lastModifiedBy>Vaishnavi T V</cp:lastModifiedBy>
  <cp:revision>11</cp:revision>
  <dcterms:created xsi:type="dcterms:W3CDTF">2024-05-01T22:48:07Z</dcterms:created>
  <dcterms:modified xsi:type="dcterms:W3CDTF">2024-05-05T20:13:31Z</dcterms:modified>
</cp:coreProperties>
</file>